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60" r:id="rId3"/>
    <p:sldId id="261" r:id="rId4"/>
    <p:sldId id="257" r:id="rId5"/>
    <p:sldId id="258" r:id="rId6"/>
    <p:sldId id="259"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EE772-A059-40CF-9546-C3ACCD1C97A3}" v="9" dt="2022-04-26T11:19:46.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42" autoAdjust="0"/>
  </p:normalViewPr>
  <p:slideViewPr>
    <p:cSldViewPr snapToGrid="0">
      <p:cViewPr varScale="1">
        <p:scale>
          <a:sx n="104" d="100"/>
          <a:sy n="104" d="100"/>
        </p:scale>
        <p:origin x="13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9C806-B41F-44C2-AB9C-06CA6AAEDB46}" type="datetimeFigureOut">
              <a:rPr lang="nl-NL" smtClean="0"/>
              <a:t>28-3-2023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E8FEF-B0BC-4F32-BD2A-E7E97942A9C4}" type="slidenum">
              <a:rPr lang="nl-NL" smtClean="0"/>
              <a:t>‹nr.›</a:t>
            </a:fld>
            <a:endParaRPr lang="nl-NL"/>
          </a:p>
        </p:txBody>
      </p:sp>
    </p:spTree>
    <p:extLst>
      <p:ext uri="{BB962C8B-B14F-4D97-AF65-F5344CB8AC3E}">
        <p14:creationId xmlns:p14="http://schemas.microsoft.com/office/powerpoint/2010/main" val="101401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Juiste medicijn: kijk goed of je de juiste medicatie hebt.</a:t>
            </a:r>
          </a:p>
          <a:p>
            <a:r>
              <a:rPr lang="nl-NL" dirty="0"/>
              <a:t>Juiste cliënt: controleer of je niet per ongeluk de medicatie van een andere cliënt geeft. Een verkeerd doosje pakken gebeurt snel onder hoge tijdsdruk.</a:t>
            </a:r>
          </a:p>
          <a:p>
            <a:r>
              <a:rPr lang="nl-NL" dirty="0"/>
              <a:t>Juiste tijdstip: weet wanneer je de medicatie moet toedienen. Bijvoorbeeld voor of na het eten of in de ochtend of juist in de avond. Daarnaast moeten de momenten waarop je het medicijn geeft natuurlijk goed verspreid over de dag liggen.</a:t>
            </a:r>
          </a:p>
          <a:p>
            <a:r>
              <a:rPr lang="nl-NL" dirty="0"/>
              <a:t>Juiste manier van toedienen: zorg dat je weet hoe en waar je het medicijn moet toedienen. Want de werking kan aanzienlijk veranderen als je het op de verkeerde manier doet.</a:t>
            </a:r>
          </a:p>
          <a:p>
            <a:r>
              <a:rPr lang="nl-NL" dirty="0"/>
              <a:t>Juiste dosis: de komma verkeerd gelezen? Of in plaats van 10 milligram 10 gram gegeven? Je denkt misschien dat je die fout nooit zult maken, maar het gebeurt toch! Controleer daarom altijd een keer extra of de dosis klopt.</a:t>
            </a:r>
          </a:p>
        </p:txBody>
      </p:sp>
      <p:sp>
        <p:nvSpPr>
          <p:cNvPr id="4" name="Tijdelijke aanduiding voor dianummer 3"/>
          <p:cNvSpPr>
            <a:spLocks noGrp="1"/>
          </p:cNvSpPr>
          <p:nvPr>
            <p:ph type="sldNum" sz="quarter" idx="5"/>
          </p:nvPr>
        </p:nvSpPr>
        <p:spPr/>
        <p:txBody>
          <a:bodyPr/>
          <a:lstStyle/>
          <a:p>
            <a:fld id="{2AEE8FEF-B0BC-4F32-BD2A-E7E97942A9C4}" type="slidenum">
              <a:rPr lang="nl-NL" smtClean="0"/>
              <a:t>3</a:t>
            </a:fld>
            <a:endParaRPr lang="nl-NL"/>
          </a:p>
        </p:txBody>
      </p:sp>
    </p:spTree>
    <p:extLst>
      <p:ext uri="{BB962C8B-B14F-4D97-AF65-F5344CB8AC3E}">
        <p14:creationId xmlns:p14="http://schemas.microsoft.com/office/powerpoint/2010/main" val="280252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Neusdruppels (</a:t>
            </a:r>
            <a:r>
              <a:rPr lang="nl-NL" dirty="0" err="1"/>
              <a:t>rhinoguttae</a:t>
            </a:r>
            <a:r>
              <a:rPr lang="nl-NL" dirty="0"/>
              <a:t>) worden met een pipet in de neusgaten</a:t>
            </a:r>
          </a:p>
          <a:p>
            <a:r>
              <a:rPr lang="nl-NL" dirty="0"/>
              <a:t>gebracht. Voor gebruik moet de neus gesnoten worden. Daarbij</a:t>
            </a:r>
          </a:p>
          <a:p>
            <a:r>
              <a:rPr lang="nl-NL" dirty="0"/>
              <a:t>mag niet luid en krachtig gesnoten worden (‘trompetteren’), omdat</a:t>
            </a:r>
          </a:p>
          <a:p>
            <a:r>
              <a:rPr lang="nl-NL" dirty="0"/>
              <a:t>daardoor geïnfecteerd slijm naar het middenoor of naar de voor-</a:t>
            </a:r>
          </a:p>
          <a:p>
            <a:r>
              <a:rPr lang="nl-NL" dirty="0" err="1"/>
              <a:t>hoofdsholte</a:t>
            </a:r>
            <a:r>
              <a:rPr lang="nl-NL" dirty="0"/>
              <a:t> wordt gestuwd. Daardoor kan een oorontsteking of</a:t>
            </a:r>
          </a:p>
          <a:p>
            <a:r>
              <a:rPr lang="nl-NL" dirty="0"/>
              <a:t>voorhoofdsholteontsteking ontstaan. Hard snuiten mag wel, </a:t>
            </a:r>
          </a:p>
          <a:p>
            <a:r>
              <a:rPr lang="nl-NL" dirty="0"/>
              <a:t>maar alleen als de luchtstroom door een van beide neusgaten </a:t>
            </a:r>
          </a:p>
          <a:p>
            <a:r>
              <a:rPr lang="nl-NL" dirty="0"/>
              <a:t>vrij naar buiten kan, terwijl het andere neusgat dichtgedrukt wordt.</a:t>
            </a:r>
          </a:p>
          <a:p>
            <a:r>
              <a:rPr lang="nl-NL" dirty="0"/>
              <a:t>Om de druppels in de neus te brengen, moet het hoofd iets achter-</a:t>
            </a:r>
          </a:p>
          <a:p>
            <a:r>
              <a:rPr lang="nl-NL" dirty="0"/>
              <a:t>over gehouden worden. De druppels kunnen dan zachtjes </a:t>
            </a:r>
            <a:r>
              <a:rPr lang="nl-NL" dirty="0" err="1"/>
              <a:t>opgesno</a:t>
            </a:r>
            <a:r>
              <a:rPr lang="nl-NL" dirty="0"/>
              <a:t>-</a:t>
            </a:r>
          </a:p>
          <a:p>
            <a:r>
              <a:rPr lang="nl-NL" dirty="0"/>
              <a:t>ven worden. Bij het druppelen moet het hoofd niet te ver achterover</a:t>
            </a:r>
          </a:p>
          <a:p>
            <a:r>
              <a:rPr lang="nl-NL" dirty="0"/>
              <a:t>gehouden worden, omdat anders de druppels via de neus in de</a:t>
            </a:r>
          </a:p>
          <a:p>
            <a:r>
              <a:rPr lang="nl-NL" dirty="0"/>
              <a:t>keelholte komen. De druppelaar moet telkens na het gebruik onder</a:t>
            </a:r>
          </a:p>
          <a:p>
            <a:r>
              <a:rPr lang="nl-NL" dirty="0"/>
              <a:t>de kraan worden schoongemaakt. Neusdruppels moeten helder</a:t>
            </a:r>
          </a:p>
          <a:p>
            <a:r>
              <a:rPr lang="nl-NL" dirty="0"/>
              <a:t>zijn en mogen niet langer worden bewaard dan drie maanden.</a:t>
            </a:r>
            <a:br>
              <a:rPr lang="nl-NL" dirty="0"/>
            </a:br>
            <a:endParaRPr lang="nl-NL" dirty="0"/>
          </a:p>
        </p:txBody>
      </p:sp>
      <p:sp>
        <p:nvSpPr>
          <p:cNvPr id="4" name="Tijdelijke aanduiding voor dianummer 3"/>
          <p:cNvSpPr>
            <a:spLocks noGrp="1"/>
          </p:cNvSpPr>
          <p:nvPr>
            <p:ph type="sldNum" sz="quarter" idx="5"/>
          </p:nvPr>
        </p:nvSpPr>
        <p:spPr/>
        <p:txBody>
          <a:bodyPr/>
          <a:lstStyle/>
          <a:p>
            <a:fld id="{2AEE8FEF-B0BC-4F32-BD2A-E7E97942A9C4}" type="slidenum">
              <a:rPr lang="nl-NL" smtClean="0"/>
              <a:t>4</a:t>
            </a:fld>
            <a:endParaRPr lang="nl-NL"/>
          </a:p>
        </p:txBody>
      </p:sp>
    </p:spTree>
    <p:extLst>
      <p:ext uri="{BB962C8B-B14F-4D97-AF65-F5344CB8AC3E}">
        <p14:creationId xmlns:p14="http://schemas.microsoft.com/office/powerpoint/2010/main" val="335603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Oogdruppels (</a:t>
            </a:r>
            <a:r>
              <a:rPr lang="nl-NL" dirty="0" err="1"/>
              <a:t>oculoguttae</a:t>
            </a:r>
            <a:r>
              <a:rPr lang="nl-NL" dirty="0"/>
              <a:t>) zijn oplossingen van geneesmiddelen,</a:t>
            </a:r>
          </a:p>
          <a:p>
            <a:r>
              <a:rPr lang="nl-NL" dirty="0"/>
              <a:t>bestemd voor het oog. Het oog is een zeer gevoelig orgaan. Daar-</a:t>
            </a:r>
          </a:p>
          <a:p>
            <a:r>
              <a:rPr lang="nl-NL" dirty="0"/>
              <a:t>om wordt bij de bereiding van oogdruppels grote zorgvuldigheid</a:t>
            </a:r>
          </a:p>
          <a:p>
            <a:r>
              <a:rPr lang="nl-NL" dirty="0"/>
              <a:t>betracht wat zuiverheid, steriliteit en afwezigheid van deeltjes </a:t>
            </a:r>
            <a:r>
              <a:rPr lang="nl-NL" dirty="0" err="1"/>
              <a:t>be</a:t>
            </a:r>
            <a:r>
              <a:rPr lang="nl-NL" dirty="0"/>
              <a:t>-</a:t>
            </a:r>
          </a:p>
          <a:p>
            <a:r>
              <a:rPr lang="nl-NL" dirty="0"/>
              <a:t>treft. Er bestaan diverse soorten oogdruppelflesjes waarmee de</a:t>
            </a:r>
          </a:p>
          <a:p>
            <a:r>
              <a:rPr lang="nl-NL" dirty="0"/>
              <a:t>oogdruppels in het oog kunnen worden gedruppeld. Vaak zijn deze</a:t>
            </a:r>
          </a:p>
          <a:p>
            <a:r>
              <a:rPr lang="nl-NL" dirty="0"/>
              <a:t>flesjes van plastic gemaakt. In omgekeerde stand worden deze fles-</a:t>
            </a:r>
          </a:p>
          <a:p>
            <a:r>
              <a:rPr lang="nl-NL" dirty="0" err="1"/>
              <a:t>jes</a:t>
            </a:r>
            <a:r>
              <a:rPr lang="nl-NL" dirty="0"/>
              <a:t> als druppelaar gebruikt door er voorzichtig in te knijpen. Bij het</a:t>
            </a:r>
          </a:p>
          <a:p>
            <a:r>
              <a:rPr lang="nl-NL" dirty="0"/>
              <a:t>druppelen moet worden voorkomen dat de vloeistof wordt </a:t>
            </a:r>
            <a:r>
              <a:rPr lang="nl-NL" dirty="0" err="1"/>
              <a:t>veront</a:t>
            </a:r>
            <a:r>
              <a:rPr lang="nl-NL" dirty="0"/>
              <a:t>-</a:t>
            </a:r>
          </a:p>
          <a:p>
            <a:r>
              <a:rPr lang="nl-NL" dirty="0" err="1"/>
              <a:t>reinigd</a:t>
            </a:r>
            <a:r>
              <a:rPr lang="nl-NL" dirty="0"/>
              <a:t>. De patiënt moet daarom het uiteinde van de druppelaar</a:t>
            </a:r>
          </a:p>
          <a:p>
            <a:r>
              <a:rPr lang="nl-NL" dirty="0"/>
              <a:t>nooit met de handen of met de oogharen aanraken. Bij het indrup-</a:t>
            </a:r>
          </a:p>
          <a:p>
            <a:r>
              <a:rPr lang="nl-NL" dirty="0"/>
              <a:t>pelen dient het hoofd wat achterover gebogen te worden en naar</a:t>
            </a:r>
          </a:p>
          <a:p>
            <a:r>
              <a:rPr lang="nl-NL" dirty="0"/>
              <a:t>boven gekeken. Daarna wordt het</a:t>
            </a:r>
          </a:p>
          <a:p>
            <a:r>
              <a:rPr lang="nl-NL" dirty="0"/>
              <a:t>onderste ooglid</a:t>
            </a:r>
          </a:p>
          <a:p>
            <a:r>
              <a:rPr lang="nl-NL" dirty="0"/>
              <a:t>onderste ooglid omlaag </a:t>
            </a:r>
            <a:r>
              <a:rPr lang="nl-NL" dirty="0" err="1"/>
              <a:t>getrok</a:t>
            </a:r>
            <a:r>
              <a:rPr lang="nl-NL" dirty="0"/>
              <a:t>-</a:t>
            </a:r>
          </a:p>
          <a:p>
            <a:r>
              <a:rPr lang="nl-NL" dirty="0"/>
              <a:t>ken. Er ontstaat dan een ‘gootje’ waarin de oogdruppels kunnen</a:t>
            </a:r>
          </a:p>
          <a:p>
            <a:r>
              <a:rPr lang="nl-NL" dirty="0"/>
              <a:t>vallen. Hierna wordt het ooglid weer losgelaten en knippert de pa-</a:t>
            </a:r>
          </a:p>
          <a:p>
            <a:r>
              <a:rPr lang="nl-NL" dirty="0" err="1"/>
              <a:t>tiënt</a:t>
            </a:r>
            <a:r>
              <a:rPr lang="nl-NL" dirty="0"/>
              <a:t> enkele malen met de ogen. Zo nodig worden deze </a:t>
            </a:r>
            <a:r>
              <a:rPr lang="nl-NL" dirty="0" err="1"/>
              <a:t>handelin</a:t>
            </a:r>
            <a:r>
              <a:rPr lang="nl-NL" dirty="0"/>
              <a:t>-</a:t>
            </a:r>
          </a:p>
          <a:p>
            <a:r>
              <a:rPr lang="nl-NL" dirty="0"/>
              <a:t>gen bij het andere oog herhaald. Per keer is één druppel meer dan</a:t>
            </a:r>
          </a:p>
          <a:p>
            <a:r>
              <a:rPr lang="nl-NL" dirty="0"/>
              <a:t>voldoende. Meer druppels worden onmiddellijk uit het oog ge-</a:t>
            </a:r>
          </a:p>
          <a:p>
            <a:r>
              <a:rPr lang="nl-NL" dirty="0" err="1"/>
              <a:t>spoeld</a:t>
            </a:r>
            <a:r>
              <a:rPr lang="nl-NL" dirty="0"/>
              <a:t>. Om te voorkomen dat de druppels via de traanbuis in de</a:t>
            </a:r>
          </a:p>
          <a:p>
            <a:r>
              <a:rPr lang="nl-NL" dirty="0"/>
              <a:t>neusholte terechtkomen kan de traanbuis, vlak naast de neus, een</a:t>
            </a:r>
          </a:p>
          <a:p>
            <a:r>
              <a:rPr lang="nl-NL" dirty="0"/>
              <a:t>minuut worden dichtgedrukt.</a:t>
            </a:r>
          </a:p>
          <a:p>
            <a:r>
              <a:rPr lang="nl-NL" dirty="0"/>
              <a:t>De gebruikstermijn van oogdruppels is beperkt. Een flesje dat een-</a:t>
            </a:r>
          </a:p>
          <a:p>
            <a:r>
              <a:rPr lang="nl-NL" dirty="0"/>
              <a:t>maal open is geweest, mag niet langer dan één maand worden ge-</a:t>
            </a:r>
          </a:p>
          <a:p>
            <a:r>
              <a:rPr lang="nl-NL" dirty="0" err="1"/>
              <a:t>bruikt</a:t>
            </a:r>
            <a:endParaRPr lang="nl-NL" dirty="0"/>
          </a:p>
          <a:p>
            <a:endParaRPr lang="nl-NL" dirty="0"/>
          </a:p>
        </p:txBody>
      </p:sp>
      <p:sp>
        <p:nvSpPr>
          <p:cNvPr id="4" name="Tijdelijke aanduiding voor dianummer 3"/>
          <p:cNvSpPr>
            <a:spLocks noGrp="1"/>
          </p:cNvSpPr>
          <p:nvPr>
            <p:ph type="sldNum" sz="quarter" idx="5"/>
          </p:nvPr>
        </p:nvSpPr>
        <p:spPr/>
        <p:txBody>
          <a:bodyPr/>
          <a:lstStyle/>
          <a:p>
            <a:fld id="{2AEE8FEF-B0BC-4F32-BD2A-E7E97942A9C4}" type="slidenum">
              <a:rPr lang="nl-NL" smtClean="0"/>
              <a:t>5</a:t>
            </a:fld>
            <a:endParaRPr lang="nl-NL"/>
          </a:p>
        </p:txBody>
      </p:sp>
    </p:spTree>
    <p:extLst>
      <p:ext uri="{BB962C8B-B14F-4D97-AF65-F5344CB8AC3E}">
        <p14:creationId xmlns:p14="http://schemas.microsoft.com/office/powerpoint/2010/main" val="113541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Oordruppels (</a:t>
            </a:r>
            <a:r>
              <a:rPr lang="nl-NL" dirty="0" err="1"/>
              <a:t>otoguttae</a:t>
            </a:r>
            <a:r>
              <a:rPr lang="nl-NL" dirty="0"/>
              <a:t>) worden gebruikt voor aandoeningen in de</a:t>
            </a:r>
          </a:p>
          <a:p>
            <a:r>
              <a:rPr lang="nl-NL" dirty="0"/>
              <a:t>gehoorgang. Als de oordruppels in de koelkast bewaard moeten</a:t>
            </a:r>
          </a:p>
          <a:p>
            <a:r>
              <a:rPr lang="nl-NL" dirty="0"/>
              <a:t>worden, moeten ze voor toediening eerst in de hand op </a:t>
            </a:r>
            <a:r>
              <a:rPr lang="nl-NL" dirty="0" err="1"/>
              <a:t>kamertem</a:t>
            </a:r>
            <a:r>
              <a:rPr lang="nl-NL" dirty="0"/>
              <a:t>-</a:t>
            </a:r>
          </a:p>
          <a:p>
            <a:r>
              <a:rPr lang="nl-NL" dirty="0" err="1"/>
              <a:t>peratuur</a:t>
            </a:r>
            <a:r>
              <a:rPr lang="nl-NL" dirty="0"/>
              <a:t> worden gebracht. Koude oordruppels voelen erg </a:t>
            </a:r>
            <a:r>
              <a:rPr lang="nl-NL" dirty="0" err="1"/>
              <a:t>onaange</a:t>
            </a:r>
            <a:r>
              <a:rPr lang="nl-NL" dirty="0"/>
              <a:t>-</a:t>
            </a:r>
          </a:p>
          <a:p>
            <a:r>
              <a:rPr lang="nl-NL" dirty="0"/>
              <a:t>naam.</a:t>
            </a:r>
          </a:p>
          <a:p>
            <a:r>
              <a:rPr lang="nl-NL" dirty="0"/>
              <a:t>De patiënt brengt voor het inbrengen van de oordruppels het hoofd</a:t>
            </a:r>
          </a:p>
          <a:p>
            <a:r>
              <a:rPr lang="nl-NL" dirty="0"/>
              <a:t>opzij en laat vervolgens enkele druppels in de ingang van de ge-</a:t>
            </a:r>
          </a:p>
          <a:p>
            <a:r>
              <a:rPr lang="nl-NL" dirty="0" err="1"/>
              <a:t>hoorgang</a:t>
            </a:r>
            <a:r>
              <a:rPr lang="nl-NL" dirty="0"/>
              <a:t> vallen. Door daarna het oor zachtjes te masseren komen</a:t>
            </a:r>
          </a:p>
          <a:p>
            <a:r>
              <a:rPr lang="nl-NL" dirty="0"/>
              <a:t>de druppels verder in de gehoorgang.</a:t>
            </a:r>
          </a:p>
          <a:p>
            <a:r>
              <a:rPr lang="nl-NL" dirty="0"/>
              <a:t>Keel-, neus- en oorartsen schrijven bij een</a:t>
            </a:r>
          </a:p>
          <a:p>
            <a:r>
              <a:rPr lang="nl-NL" dirty="0"/>
              <a:t>middenoorontsteking</a:t>
            </a:r>
          </a:p>
          <a:p>
            <a:r>
              <a:rPr lang="nl-NL" dirty="0"/>
              <a:t>middenoorontsteking</a:t>
            </a:r>
          </a:p>
          <a:p>
            <a:r>
              <a:rPr lang="nl-NL" dirty="0"/>
              <a:t>oordruppels voor het middenoor voor. Meestal is er dan een </a:t>
            </a:r>
            <a:r>
              <a:rPr lang="nl-NL" dirty="0" err="1"/>
              <a:t>ope</a:t>
            </a:r>
            <a:r>
              <a:rPr lang="nl-NL" dirty="0"/>
              <a:t>-</a:t>
            </a:r>
          </a:p>
          <a:p>
            <a:r>
              <a:rPr lang="nl-NL" dirty="0" err="1"/>
              <a:t>ning</a:t>
            </a:r>
            <a:r>
              <a:rPr lang="nl-NL" dirty="0"/>
              <a:t> in het trommelvlies. Deze oordruppels moeten voldoen aan</a:t>
            </a:r>
          </a:p>
          <a:p>
            <a:r>
              <a:rPr lang="nl-NL" dirty="0"/>
              <a:t>dezelfde strenge eisen als oogdruppels en zijn na opening slechts</a:t>
            </a:r>
          </a:p>
          <a:p>
            <a:r>
              <a:rPr lang="nl-NL" dirty="0"/>
              <a:t>één maand te gebruiken.</a:t>
            </a:r>
          </a:p>
          <a:p>
            <a:endParaRPr lang="nl-NL" dirty="0"/>
          </a:p>
        </p:txBody>
      </p:sp>
      <p:sp>
        <p:nvSpPr>
          <p:cNvPr id="4" name="Tijdelijke aanduiding voor dianummer 3"/>
          <p:cNvSpPr>
            <a:spLocks noGrp="1"/>
          </p:cNvSpPr>
          <p:nvPr>
            <p:ph type="sldNum" sz="quarter" idx="5"/>
          </p:nvPr>
        </p:nvSpPr>
        <p:spPr/>
        <p:txBody>
          <a:bodyPr/>
          <a:lstStyle/>
          <a:p>
            <a:fld id="{2AEE8FEF-B0BC-4F32-BD2A-E7E97942A9C4}" type="slidenum">
              <a:rPr lang="nl-NL" smtClean="0"/>
              <a:t>6</a:t>
            </a:fld>
            <a:endParaRPr lang="nl-NL"/>
          </a:p>
        </p:txBody>
      </p:sp>
    </p:spTree>
    <p:extLst>
      <p:ext uri="{BB962C8B-B14F-4D97-AF65-F5344CB8AC3E}">
        <p14:creationId xmlns:p14="http://schemas.microsoft.com/office/powerpoint/2010/main" val="103954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nl-NL"/>
              <a:t>Klik om stijl te bewerken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28330DC-5C4C-4247-A4A8-1100A27098A9}" type="datetimeFigureOut">
              <a:rPr lang="nl-NL" smtClean="0"/>
              <a:t>28-3-2023</a:t>
            </a:fld>
            <a:endParaRPr lang="nl-N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22069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28330DC-5C4C-4247-A4A8-1100A27098A9}"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127533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928330DC-5C4C-4247-A4A8-1100A27098A9}" type="datetimeFigureOut">
              <a:rPr lang="nl-NL" smtClean="0"/>
              <a:t>28-3-2023</a:t>
            </a:fld>
            <a:endParaRPr lang="nl-NL"/>
          </a:p>
        </p:txBody>
      </p:sp>
      <p:sp>
        <p:nvSpPr>
          <p:cNvPr id="5" name="Footer Placeholder 4"/>
          <p:cNvSpPr>
            <a:spLocks noGrp="1"/>
          </p:cNvSpPr>
          <p:nvPr>
            <p:ph type="ftr" sz="quarter" idx="11"/>
          </p:nvPr>
        </p:nvSpPr>
        <p:spPr>
          <a:xfrm>
            <a:off x="804672" y="6227064"/>
            <a:ext cx="10588752" cy="320040"/>
          </a:xfrm>
        </p:spPr>
        <p:txBody>
          <a:body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306709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28330DC-5C4C-4247-A4A8-1100A27098A9}"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183076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04672" y="320040"/>
            <a:ext cx="3657600" cy="320040"/>
          </a:xfrm>
        </p:spPr>
        <p:txBody>
          <a:bodyPr/>
          <a:lstStyle/>
          <a:p>
            <a:fld id="{928330DC-5C4C-4247-A4A8-1100A27098A9}" type="datetimeFigureOut">
              <a:rPr lang="nl-NL" smtClean="0"/>
              <a:t>28-3-2023</a:t>
            </a:fld>
            <a:endParaRPr lang="nl-N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294742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928330DC-5C4C-4247-A4A8-1100A27098A9}" type="datetimeFigureOut">
              <a:rPr lang="nl-NL" smtClean="0"/>
              <a:t>28-3-2023</a:t>
            </a:fld>
            <a:endParaRPr lang="nl-NL"/>
          </a:p>
        </p:txBody>
      </p:sp>
      <p:sp>
        <p:nvSpPr>
          <p:cNvPr id="6" name="Footer Placeholder 5"/>
          <p:cNvSpPr>
            <a:spLocks noGrp="1"/>
          </p:cNvSpPr>
          <p:nvPr>
            <p:ph type="ftr" sz="quarter" idx="11"/>
          </p:nvPr>
        </p:nvSpPr>
        <p:spPr>
          <a:xfrm>
            <a:off x="804672" y="6227064"/>
            <a:ext cx="10588752" cy="320040"/>
          </a:xfrm>
        </p:spPr>
        <p:txBody>
          <a:bodyPr/>
          <a:lstStyle/>
          <a:p>
            <a:endParaRPr lang="nl-NL"/>
          </a:p>
        </p:txBody>
      </p:sp>
      <p:sp>
        <p:nvSpPr>
          <p:cNvPr id="7" name="Slide Number Placeholder 6"/>
          <p:cNvSpPr>
            <a:spLocks noGrp="1"/>
          </p:cNvSpPr>
          <p:nvPr>
            <p:ph type="sldNum" sz="quarter" idx="12"/>
          </p:nvPr>
        </p:nvSpPr>
        <p:spPr>
          <a:xfrm>
            <a:off x="10469880" y="320040"/>
            <a:ext cx="914400" cy="320040"/>
          </a:xfrm>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333954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125305" y="1488985"/>
            <a:ext cx="6264350" cy="1696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118447" y="4351687"/>
            <a:ext cx="6265588" cy="17040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928330DC-5C4C-4247-A4A8-1100A27098A9}" type="datetimeFigureOut">
              <a:rPr lang="nl-NL" smtClean="0"/>
              <a:t>28-3-2023</a:t>
            </a:fld>
            <a:endParaRPr lang="nl-NL"/>
          </a:p>
        </p:txBody>
      </p:sp>
      <p:sp>
        <p:nvSpPr>
          <p:cNvPr id="8" name="Footer Placeholder 7"/>
          <p:cNvSpPr>
            <a:spLocks noGrp="1"/>
          </p:cNvSpPr>
          <p:nvPr>
            <p:ph type="ftr" sz="quarter" idx="11"/>
          </p:nvPr>
        </p:nvSpPr>
        <p:spPr>
          <a:xfrm>
            <a:off x="804672" y="6227064"/>
            <a:ext cx="10588752" cy="320040"/>
          </a:xfrm>
        </p:spPr>
        <p:txBody>
          <a:bodyPr/>
          <a:lstStyle/>
          <a:p>
            <a:endParaRPr lang="nl-NL"/>
          </a:p>
        </p:txBody>
      </p:sp>
      <p:sp>
        <p:nvSpPr>
          <p:cNvPr id="9" name="Slide Number Placeholder 8"/>
          <p:cNvSpPr>
            <a:spLocks noGrp="1"/>
          </p:cNvSpPr>
          <p:nvPr>
            <p:ph type="sldNum" sz="quarter" idx="12"/>
          </p:nvPr>
        </p:nvSpPr>
        <p:spPr>
          <a:xfrm>
            <a:off x="10469880" y="320040"/>
            <a:ext cx="914400" cy="320040"/>
          </a:xfrm>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55483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928330DC-5C4C-4247-A4A8-1100A27098A9}" type="datetimeFigureOut">
              <a:rPr lang="nl-NL" smtClean="0"/>
              <a:t>28-3-2023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276576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928330DC-5C4C-4247-A4A8-1100A27098A9}" type="datetimeFigureOut">
              <a:rPr lang="nl-NL" smtClean="0"/>
              <a:t>28-3-2023</a:t>
            </a:fld>
            <a:endParaRPr lang="nl-NL"/>
          </a:p>
        </p:txBody>
      </p:sp>
      <p:sp>
        <p:nvSpPr>
          <p:cNvPr id="3" name="Footer Placeholder 2"/>
          <p:cNvSpPr>
            <a:spLocks noGrp="1"/>
          </p:cNvSpPr>
          <p:nvPr>
            <p:ph type="ftr" sz="quarter" idx="11"/>
          </p:nvPr>
        </p:nvSpPr>
        <p:spPr>
          <a:xfrm>
            <a:off x="804672" y="6227064"/>
            <a:ext cx="10588752" cy="320040"/>
          </a:xfrm>
        </p:spPr>
        <p:txBody>
          <a:bodyPr/>
          <a:lstStyle/>
          <a:p>
            <a:endParaRPr lang="nl-NL"/>
          </a:p>
        </p:txBody>
      </p:sp>
      <p:sp>
        <p:nvSpPr>
          <p:cNvPr id="4" name="Slide Number Placeholder 3"/>
          <p:cNvSpPr>
            <a:spLocks noGrp="1"/>
          </p:cNvSpPr>
          <p:nvPr>
            <p:ph type="sldNum" sz="quarter" idx="12"/>
          </p:nvPr>
        </p:nvSpPr>
        <p:spPr>
          <a:xfrm>
            <a:off x="10469880" y="320040"/>
            <a:ext cx="914400" cy="320040"/>
          </a:xfrm>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292415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28330DC-5C4C-4247-A4A8-1100A27098A9}" type="datetimeFigureOut">
              <a:rPr lang="nl-NL" smtClean="0"/>
              <a:t>28-3-2023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102425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nl-NL"/>
              <a:t>Klik om stijl te bewerken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804672" y="320040"/>
            <a:ext cx="3657600" cy="320040"/>
          </a:xfrm>
        </p:spPr>
        <p:txBody>
          <a:bodyPr/>
          <a:lstStyle/>
          <a:p>
            <a:fld id="{928330DC-5C4C-4247-A4A8-1100A27098A9}" type="datetimeFigureOut">
              <a:rPr lang="nl-NL" smtClean="0"/>
              <a:t>28-3-2023</a:t>
            </a:fld>
            <a:endParaRPr lang="nl-NL"/>
          </a:p>
        </p:txBody>
      </p:sp>
      <p:sp>
        <p:nvSpPr>
          <p:cNvPr id="6" name="Footer Placeholder 5"/>
          <p:cNvSpPr>
            <a:spLocks noGrp="1"/>
          </p:cNvSpPr>
          <p:nvPr>
            <p:ph type="ftr" sz="quarter" idx="11"/>
          </p:nvPr>
        </p:nvSpPr>
        <p:spPr>
          <a:xfrm>
            <a:off x="804672" y="6227064"/>
            <a:ext cx="5942203" cy="320040"/>
          </a:xfrm>
        </p:spPr>
        <p:txBody>
          <a:bodyPr/>
          <a:lstStyle/>
          <a:p>
            <a:endParaRPr lang="nl-NL"/>
          </a:p>
        </p:txBody>
      </p:sp>
      <p:sp>
        <p:nvSpPr>
          <p:cNvPr id="7" name="Slide Number Placeholder 6"/>
          <p:cNvSpPr>
            <a:spLocks noGrp="1"/>
          </p:cNvSpPr>
          <p:nvPr>
            <p:ph type="sldNum" sz="quarter" idx="12"/>
          </p:nvPr>
        </p:nvSpPr>
        <p:spPr>
          <a:xfrm>
            <a:off x="5828377" y="320040"/>
            <a:ext cx="914400" cy="320040"/>
          </a:xfrm>
        </p:spPr>
        <p:txBody>
          <a:bodyPr/>
          <a:lstStyle/>
          <a:p>
            <a:fld id="{2522776C-B6E7-4F10-BB00-071F45211CC5}" type="slidenum">
              <a:rPr lang="nl-NL" smtClean="0"/>
              <a:t>‹nr.›</a:t>
            </a:fld>
            <a:endParaRPr lang="nl-NL"/>
          </a:p>
        </p:txBody>
      </p:sp>
    </p:spTree>
    <p:extLst>
      <p:ext uri="{BB962C8B-B14F-4D97-AF65-F5344CB8AC3E}">
        <p14:creationId xmlns:p14="http://schemas.microsoft.com/office/powerpoint/2010/main" val="144236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28330DC-5C4C-4247-A4A8-1100A27098A9}" type="datetimeFigureOut">
              <a:rPr lang="nl-NL" smtClean="0"/>
              <a:t>28-3-2023</a:t>
            </a:fld>
            <a:endParaRPr lang="nl-NL"/>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2522776C-B6E7-4F10-BB00-071F45211CC5}" type="slidenum">
              <a:rPr lang="nl-NL" smtClean="0"/>
              <a:t>‹nr.›</a:t>
            </a:fld>
            <a:endParaRPr lang="nl-NL"/>
          </a:p>
        </p:txBody>
      </p:sp>
    </p:spTree>
    <p:extLst>
      <p:ext uri="{BB962C8B-B14F-4D97-AF65-F5344CB8AC3E}">
        <p14:creationId xmlns:p14="http://schemas.microsoft.com/office/powerpoint/2010/main" val="1094967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el 1">
            <a:extLst>
              <a:ext uri="{FF2B5EF4-FFF2-40B4-BE49-F238E27FC236}">
                <a16:creationId xmlns:a16="http://schemas.microsoft.com/office/drawing/2014/main" id="{30C510B9-9F24-46DF-A428-CEF2D39944BC}"/>
              </a:ext>
            </a:extLst>
          </p:cNvPr>
          <p:cNvSpPr>
            <a:spLocks noGrp="1"/>
          </p:cNvSpPr>
          <p:nvPr>
            <p:ph type="ctrTitle"/>
          </p:nvPr>
        </p:nvSpPr>
        <p:spPr>
          <a:xfrm>
            <a:off x="1378425" y="5199797"/>
            <a:ext cx="9435152" cy="789673"/>
          </a:xfrm>
        </p:spPr>
        <p:txBody>
          <a:bodyPr anchor="ctr">
            <a:normAutofit/>
          </a:bodyPr>
          <a:lstStyle/>
          <a:p>
            <a:r>
              <a:rPr lang="nl-NL" sz="4000">
                <a:solidFill>
                  <a:schemeClr val="bg1"/>
                </a:solidFill>
              </a:rPr>
              <a:t>Medicatie toedienen via de slijmvliezen</a:t>
            </a:r>
          </a:p>
        </p:txBody>
      </p:sp>
      <p:sp>
        <p:nvSpPr>
          <p:cNvPr id="3" name="Ondertitel 2">
            <a:extLst>
              <a:ext uri="{FF2B5EF4-FFF2-40B4-BE49-F238E27FC236}">
                <a16:creationId xmlns:a16="http://schemas.microsoft.com/office/drawing/2014/main" id="{2D3F702C-7DA5-49A4-B1AF-77526A9C1FE5}"/>
              </a:ext>
            </a:extLst>
          </p:cNvPr>
          <p:cNvSpPr>
            <a:spLocks noGrp="1"/>
          </p:cNvSpPr>
          <p:nvPr>
            <p:ph type="subTitle" idx="1"/>
          </p:nvPr>
        </p:nvSpPr>
        <p:spPr>
          <a:xfrm>
            <a:off x="1759237" y="6003836"/>
            <a:ext cx="8673427" cy="405405"/>
          </a:xfrm>
        </p:spPr>
        <p:txBody>
          <a:bodyPr>
            <a:normAutofit/>
          </a:bodyPr>
          <a:lstStyle/>
          <a:p>
            <a:r>
              <a:rPr lang="nl-NL" sz="1600" dirty="0">
                <a:solidFill>
                  <a:schemeClr val="bg1"/>
                </a:solidFill>
              </a:rPr>
              <a:t>.</a:t>
            </a:r>
          </a:p>
          <a:p>
            <a:endParaRPr lang="nl-NL" sz="1600" dirty="0">
              <a:solidFill>
                <a:schemeClr val="bg1"/>
              </a:solidFill>
            </a:endParaRPr>
          </a:p>
        </p:txBody>
      </p:sp>
      <p:pic>
        <p:nvPicPr>
          <p:cNvPr id="5" name="Picture 4">
            <a:extLst>
              <a:ext uri="{FF2B5EF4-FFF2-40B4-BE49-F238E27FC236}">
                <a16:creationId xmlns:a16="http://schemas.microsoft.com/office/drawing/2014/main" id="{8F64DC92-0179-A8AF-9023-65C43C838BD7}"/>
              </a:ext>
            </a:extLst>
          </p:cNvPr>
          <p:cNvPicPr>
            <a:picLocks noChangeAspect="1"/>
          </p:cNvPicPr>
          <p:nvPr/>
        </p:nvPicPr>
        <p:blipFill rotWithShape="1">
          <a:blip r:embed="rId2"/>
          <a:srcRect t="1094" b="25139"/>
          <a:stretch/>
        </p:blipFill>
        <p:spPr>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Tree>
    <p:extLst>
      <p:ext uri="{BB962C8B-B14F-4D97-AF65-F5344CB8AC3E}">
        <p14:creationId xmlns:p14="http://schemas.microsoft.com/office/powerpoint/2010/main" val="335203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4"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45">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29E26BE-31E2-43D4-AA29-50D304CF93C4}"/>
              </a:ext>
            </a:extLst>
          </p:cNvPr>
          <p:cNvSpPr>
            <a:spLocks noGrp="1"/>
          </p:cNvSpPr>
          <p:nvPr>
            <p:ph type="title"/>
          </p:nvPr>
        </p:nvSpPr>
        <p:spPr>
          <a:xfrm>
            <a:off x="873978" y="1718735"/>
            <a:ext cx="5767566" cy="1072378"/>
          </a:xfrm>
        </p:spPr>
        <p:txBody>
          <a:bodyPr vert="horz" lIns="228600" tIns="228600" rIns="228600" bIns="228600" rtlCol="0" anchor="ctr">
            <a:normAutofit/>
          </a:bodyPr>
          <a:lstStyle/>
          <a:p>
            <a:r>
              <a:rPr lang="en-US" sz="3600"/>
              <a:t>handhygiëne</a:t>
            </a:r>
          </a:p>
        </p:txBody>
      </p:sp>
      <p:sp>
        <p:nvSpPr>
          <p:cNvPr id="9" name="Tekstvak 8">
            <a:extLst>
              <a:ext uri="{FF2B5EF4-FFF2-40B4-BE49-F238E27FC236}">
                <a16:creationId xmlns:a16="http://schemas.microsoft.com/office/drawing/2014/main" id="{31D4B314-365F-41CB-82EA-22C933F978D7}"/>
              </a:ext>
            </a:extLst>
          </p:cNvPr>
          <p:cNvSpPr txBox="1"/>
          <p:nvPr/>
        </p:nvSpPr>
        <p:spPr>
          <a:xfrm>
            <a:off x="873102" y="2789239"/>
            <a:ext cx="5768442" cy="2683606"/>
          </a:xfrm>
          <a:prstGeom prst="rect">
            <a:avLst/>
          </a:prstGeom>
        </p:spPr>
        <p:txBody>
          <a:bodyPr vert="horz" lIns="91440" tIns="45720" rIns="91440" bIns="45720" rtlCol="0" anchor="ctr">
            <a:normAutofit/>
          </a:bodyPr>
          <a:lstStyle/>
          <a:p>
            <a:pPr defTabSz="914400">
              <a:lnSpc>
                <a:spcPct val="120000"/>
              </a:lnSpc>
              <a:spcAft>
                <a:spcPts val="600"/>
              </a:spcAft>
              <a:buClr>
                <a:schemeClr val="accent1"/>
              </a:buClr>
              <a:buSzPct val="110000"/>
            </a:pPr>
            <a:r>
              <a:rPr lang="en-US" sz="1600" dirty="0">
                <a:solidFill>
                  <a:srgbClr val="FFFFFE"/>
                </a:solidFill>
              </a:rPr>
              <a:t>Pas </a:t>
            </a:r>
            <a:r>
              <a:rPr lang="en-US" sz="1600" dirty="0" err="1">
                <a:solidFill>
                  <a:srgbClr val="FFFFFE"/>
                </a:solidFill>
              </a:rPr>
              <a:t>bij</a:t>
            </a:r>
            <a:r>
              <a:rPr lang="en-US" sz="1600" dirty="0">
                <a:solidFill>
                  <a:srgbClr val="FFFFFE"/>
                </a:solidFill>
              </a:rPr>
              <a:t> het </a:t>
            </a:r>
            <a:r>
              <a:rPr lang="en-US" sz="1600" dirty="0" err="1">
                <a:solidFill>
                  <a:srgbClr val="FFFFFE"/>
                </a:solidFill>
              </a:rPr>
              <a:t>toedienen</a:t>
            </a:r>
            <a:r>
              <a:rPr lang="en-US" sz="1600" dirty="0">
                <a:solidFill>
                  <a:srgbClr val="FFFFFE"/>
                </a:solidFill>
              </a:rPr>
              <a:t> van </a:t>
            </a:r>
            <a:r>
              <a:rPr lang="en-US" sz="1600" dirty="0" err="1">
                <a:solidFill>
                  <a:srgbClr val="FFFFFE"/>
                </a:solidFill>
              </a:rPr>
              <a:t>medicatie</a:t>
            </a:r>
            <a:r>
              <a:rPr lang="en-US" sz="1600" dirty="0">
                <a:solidFill>
                  <a:srgbClr val="FFFFFE"/>
                </a:solidFill>
              </a:rPr>
              <a:t> via de </a:t>
            </a:r>
            <a:r>
              <a:rPr lang="en-US" sz="1600" dirty="0" err="1">
                <a:solidFill>
                  <a:srgbClr val="FFFFFE"/>
                </a:solidFill>
              </a:rPr>
              <a:t>slijmvliezen</a:t>
            </a:r>
            <a:r>
              <a:rPr lang="en-US" sz="1600" dirty="0">
                <a:solidFill>
                  <a:srgbClr val="FFFFFE"/>
                </a:solidFill>
              </a:rPr>
              <a:t> (</a:t>
            </a:r>
            <a:r>
              <a:rPr lang="en-US" sz="1600" dirty="0" err="1">
                <a:solidFill>
                  <a:srgbClr val="FFFFFE"/>
                </a:solidFill>
              </a:rPr>
              <a:t>neusdruppels</a:t>
            </a:r>
            <a:r>
              <a:rPr lang="en-US" sz="1600" dirty="0">
                <a:solidFill>
                  <a:srgbClr val="FFFFFE"/>
                </a:solidFill>
              </a:rPr>
              <a:t> / </a:t>
            </a:r>
            <a:r>
              <a:rPr lang="en-US" sz="1600" dirty="0" err="1">
                <a:solidFill>
                  <a:srgbClr val="FFFFFE"/>
                </a:solidFill>
              </a:rPr>
              <a:t>oogdruppels</a:t>
            </a:r>
            <a:r>
              <a:rPr lang="en-US" sz="1600" dirty="0">
                <a:solidFill>
                  <a:srgbClr val="FFFFFE"/>
                </a:solidFill>
              </a:rPr>
              <a:t> / </a:t>
            </a:r>
            <a:r>
              <a:rPr lang="en-US" sz="1600" dirty="0" err="1">
                <a:solidFill>
                  <a:srgbClr val="FFFFFE"/>
                </a:solidFill>
              </a:rPr>
              <a:t>oordruppels</a:t>
            </a:r>
            <a:r>
              <a:rPr lang="en-US" sz="1600" dirty="0">
                <a:solidFill>
                  <a:srgbClr val="FFFFFE"/>
                </a:solidFill>
              </a:rPr>
              <a:t>) </a:t>
            </a:r>
            <a:r>
              <a:rPr lang="en-US" sz="1600" dirty="0" err="1">
                <a:solidFill>
                  <a:srgbClr val="FFFFFE"/>
                </a:solidFill>
              </a:rPr>
              <a:t>altijd</a:t>
            </a:r>
            <a:r>
              <a:rPr lang="en-US" sz="1600" dirty="0">
                <a:solidFill>
                  <a:srgbClr val="FFFFFE"/>
                </a:solidFill>
              </a:rPr>
              <a:t> </a:t>
            </a:r>
            <a:r>
              <a:rPr lang="en-US" sz="1600" dirty="0" err="1">
                <a:solidFill>
                  <a:srgbClr val="FFFFFE"/>
                </a:solidFill>
              </a:rPr>
              <a:t>zorgvuldig</a:t>
            </a:r>
            <a:r>
              <a:rPr lang="en-US" sz="1600" dirty="0">
                <a:solidFill>
                  <a:srgbClr val="FFFFFE"/>
                </a:solidFill>
              </a:rPr>
              <a:t> </a:t>
            </a:r>
            <a:r>
              <a:rPr lang="en-US" sz="1600" dirty="0" err="1">
                <a:solidFill>
                  <a:srgbClr val="FFFFFE"/>
                </a:solidFill>
              </a:rPr>
              <a:t>handhygiëne</a:t>
            </a:r>
            <a:r>
              <a:rPr lang="en-US" sz="1600" dirty="0">
                <a:solidFill>
                  <a:srgbClr val="FFFFFE"/>
                </a:solidFill>
              </a:rPr>
              <a:t> toe! </a:t>
            </a:r>
            <a:r>
              <a:rPr lang="en-US" sz="1600" dirty="0" err="1">
                <a:solidFill>
                  <a:srgbClr val="FFFFFE"/>
                </a:solidFill>
              </a:rPr>
              <a:t>Slijmvliezen</a:t>
            </a:r>
            <a:r>
              <a:rPr lang="en-US" sz="1600" dirty="0">
                <a:solidFill>
                  <a:srgbClr val="FFFFFE"/>
                </a:solidFill>
              </a:rPr>
              <a:t> </a:t>
            </a:r>
            <a:r>
              <a:rPr lang="en-US" sz="1600" dirty="0" err="1">
                <a:solidFill>
                  <a:srgbClr val="FFFFFE"/>
                </a:solidFill>
              </a:rPr>
              <a:t>zijn</a:t>
            </a:r>
            <a:r>
              <a:rPr lang="en-US" sz="1600" dirty="0">
                <a:solidFill>
                  <a:srgbClr val="FFFFFE"/>
                </a:solidFill>
              </a:rPr>
              <a:t> erg </a:t>
            </a:r>
            <a:r>
              <a:rPr lang="en-US" sz="1600" dirty="0" err="1">
                <a:solidFill>
                  <a:srgbClr val="FFFFFE"/>
                </a:solidFill>
              </a:rPr>
              <a:t>gevoelig</a:t>
            </a:r>
            <a:r>
              <a:rPr lang="en-US" sz="1600" dirty="0">
                <a:solidFill>
                  <a:srgbClr val="FFFFFE"/>
                </a:solidFill>
              </a:rPr>
              <a:t> </a:t>
            </a:r>
            <a:r>
              <a:rPr lang="en-US" sz="1600" dirty="0" err="1">
                <a:solidFill>
                  <a:srgbClr val="FFFFFE"/>
                </a:solidFill>
              </a:rPr>
              <a:t>voor</a:t>
            </a:r>
            <a:r>
              <a:rPr lang="en-US" sz="1600" dirty="0">
                <a:solidFill>
                  <a:srgbClr val="FFFFFE"/>
                </a:solidFill>
              </a:rPr>
              <a:t> </a:t>
            </a:r>
            <a:r>
              <a:rPr lang="en-US" sz="1600" dirty="0" err="1">
                <a:solidFill>
                  <a:srgbClr val="FFFFFE"/>
                </a:solidFill>
              </a:rPr>
              <a:t>infecties</a:t>
            </a:r>
            <a:r>
              <a:rPr lang="en-US" sz="1600" dirty="0">
                <a:solidFill>
                  <a:srgbClr val="FFFFFE"/>
                </a:solidFill>
              </a:rPr>
              <a:t>. </a:t>
            </a:r>
          </a:p>
        </p:txBody>
      </p:sp>
      <p:pic>
        <p:nvPicPr>
          <p:cNvPr id="7" name="Tijdelijke aanduiding voor inhoud 6">
            <a:extLst>
              <a:ext uri="{FF2B5EF4-FFF2-40B4-BE49-F238E27FC236}">
                <a16:creationId xmlns:a16="http://schemas.microsoft.com/office/drawing/2014/main" id="{0279E247-7A0D-470B-A809-360D373F6BC3}"/>
              </a:ext>
            </a:extLst>
          </p:cNvPr>
          <p:cNvPicPr>
            <a:picLocks noGrp="1" noChangeAspect="1"/>
          </p:cNvPicPr>
          <p:nvPr>
            <p:ph idx="1"/>
          </p:nvPr>
        </p:nvPicPr>
        <p:blipFill rotWithShape="1">
          <a:blip r:embed="rId2"/>
          <a:srcRect r="13487" b="2"/>
          <a:stretch/>
        </p:blipFill>
        <p:spPr>
          <a:xfrm>
            <a:off x="7549862" y="227"/>
            <a:ext cx="4641833" cy="6858000"/>
          </a:xfrm>
          <a:prstGeom prst="rect">
            <a:avLst/>
          </a:prstGeom>
        </p:spPr>
      </p:pic>
    </p:spTree>
    <p:extLst>
      <p:ext uri="{BB962C8B-B14F-4D97-AF65-F5344CB8AC3E}">
        <p14:creationId xmlns:p14="http://schemas.microsoft.com/office/powerpoint/2010/main" val="182007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9ACA697-F7BE-4B37-98AD-471423E85A59}"/>
              </a:ext>
            </a:extLst>
          </p:cNvPr>
          <p:cNvSpPr>
            <a:spLocks noGrp="1"/>
          </p:cNvSpPr>
          <p:nvPr>
            <p:ph type="title"/>
          </p:nvPr>
        </p:nvSpPr>
        <p:spPr>
          <a:xfrm>
            <a:off x="2880485" y="841375"/>
            <a:ext cx="6230857" cy="1230570"/>
          </a:xfrm>
        </p:spPr>
        <p:txBody>
          <a:bodyPr anchor="t">
            <a:normAutofit fontScale="90000"/>
          </a:bodyPr>
          <a:lstStyle/>
          <a:p>
            <a:pPr algn="l"/>
            <a:r>
              <a:rPr lang="nl-NL" sz="3600" dirty="0">
                <a:solidFill>
                  <a:schemeClr val="accent1"/>
                </a:solidFill>
              </a:rPr>
              <a:t>Basisregels medicijnen toedienen.</a:t>
            </a:r>
            <a:br>
              <a:rPr lang="nl-NL" sz="3600" dirty="0">
                <a:solidFill>
                  <a:schemeClr val="accent1"/>
                </a:solidFill>
              </a:rPr>
            </a:br>
            <a:r>
              <a:rPr lang="nl-NL" sz="3600" dirty="0">
                <a:solidFill>
                  <a:schemeClr val="accent1"/>
                </a:solidFill>
              </a:rPr>
              <a:t>(5 stappen)</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jdelijke aanduiding voor inhoud 2">
            <a:extLst>
              <a:ext uri="{FF2B5EF4-FFF2-40B4-BE49-F238E27FC236}">
                <a16:creationId xmlns:a16="http://schemas.microsoft.com/office/drawing/2014/main" id="{B128D626-9E03-4173-B645-8F860BE71044}"/>
              </a:ext>
            </a:extLst>
          </p:cNvPr>
          <p:cNvSpPr>
            <a:spLocks noGrp="1"/>
          </p:cNvSpPr>
          <p:nvPr>
            <p:ph idx="1"/>
          </p:nvPr>
        </p:nvSpPr>
        <p:spPr>
          <a:xfrm>
            <a:off x="2880487" y="2249046"/>
            <a:ext cx="6123783" cy="3802762"/>
          </a:xfrm>
        </p:spPr>
        <p:txBody>
          <a:bodyPr anchor="t">
            <a:normAutofit/>
          </a:bodyPr>
          <a:lstStyle/>
          <a:p>
            <a:pPr marL="514350" indent="-514350">
              <a:buFont typeface="+mj-lt"/>
              <a:buAutoNum type="arabicPeriod"/>
            </a:pPr>
            <a:r>
              <a:rPr lang="nl-NL" sz="2800" dirty="0"/>
              <a:t>Juiste medicijn</a:t>
            </a:r>
          </a:p>
          <a:p>
            <a:pPr marL="514350" indent="-514350">
              <a:buFont typeface="+mj-lt"/>
              <a:buAutoNum type="arabicPeriod"/>
            </a:pPr>
            <a:r>
              <a:rPr lang="nl-NL" sz="2800" dirty="0"/>
              <a:t>Juiste cliënt</a:t>
            </a:r>
          </a:p>
          <a:p>
            <a:pPr marL="514350" indent="-514350">
              <a:buFont typeface="+mj-lt"/>
              <a:buAutoNum type="arabicPeriod"/>
            </a:pPr>
            <a:r>
              <a:rPr lang="nl-NL" sz="2800" dirty="0"/>
              <a:t>Juiste tijdstip</a:t>
            </a:r>
          </a:p>
          <a:p>
            <a:pPr marL="514350" indent="-514350">
              <a:buFont typeface="+mj-lt"/>
              <a:buAutoNum type="arabicPeriod"/>
            </a:pPr>
            <a:r>
              <a:rPr lang="nl-NL" sz="2800" dirty="0"/>
              <a:t>Juiste manier van toedienen</a:t>
            </a:r>
          </a:p>
          <a:p>
            <a:pPr marL="514350" indent="-514350">
              <a:buFont typeface="+mj-lt"/>
              <a:buAutoNum type="arabicPeriod"/>
            </a:pPr>
            <a:r>
              <a:rPr lang="nl-NL" sz="2800" dirty="0"/>
              <a:t>Juiste dosis</a:t>
            </a:r>
          </a:p>
        </p:txBody>
      </p:sp>
      <p:pic>
        <p:nvPicPr>
          <p:cNvPr id="5" name="Afbeelding 4">
            <a:extLst>
              <a:ext uri="{FF2B5EF4-FFF2-40B4-BE49-F238E27FC236}">
                <a16:creationId xmlns:a16="http://schemas.microsoft.com/office/drawing/2014/main" id="{1AC49516-BB2D-479F-A205-0138E38D8C57}"/>
              </a:ext>
            </a:extLst>
          </p:cNvPr>
          <p:cNvPicPr>
            <a:picLocks noChangeAspect="1"/>
          </p:cNvPicPr>
          <p:nvPr/>
        </p:nvPicPr>
        <p:blipFill>
          <a:blip r:embed="rId3"/>
          <a:stretch>
            <a:fillRect/>
          </a:stretch>
        </p:blipFill>
        <p:spPr>
          <a:xfrm>
            <a:off x="8285163" y="3209261"/>
            <a:ext cx="2419350" cy="3238500"/>
          </a:xfrm>
          <a:prstGeom prst="rect">
            <a:avLst/>
          </a:prstGeom>
        </p:spPr>
      </p:pic>
    </p:spTree>
    <p:extLst>
      <p:ext uri="{BB962C8B-B14F-4D97-AF65-F5344CB8AC3E}">
        <p14:creationId xmlns:p14="http://schemas.microsoft.com/office/powerpoint/2010/main" val="207991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D6E56CF3-26B9-4D5A-96C0-31E3E53BB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7E61D94F-EA5C-4330-8A35-483A7E5893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9" name="Freeform 5">
              <a:extLst>
                <a:ext uri="{FF2B5EF4-FFF2-40B4-BE49-F238E27FC236}">
                  <a16:creationId xmlns:a16="http://schemas.microsoft.com/office/drawing/2014/main" id="{8BF6168A-9E65-4524-A92C-534967C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
              <a:extLst>
                <a:ext uri="{FF2B5EF4-FFF2-40B4-BE49-F238E27FC236}">
                  <a16:creationId xmlns:a16="http://schemas.microsoft.com/office/drawing/2014/main" id="{03494CE7-F2DE-46D5-AC7D-30071BCCB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a16="http://schemas.microsoft.com/office/drawing/2014/main" id="{91F5A2CE-439D-4922-961F-6A986BDF2C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8">
              <a:extLst>
                <a:ext uri="{FF2B5EF4-FFF2-40B4-BE49-F238E27FC236}">
                  <a16:creationId xmlns:a16="http://schemas.microsoft.com/office/drawing/2014/main" id="{DC9BAAB3-1FB8-4A81-863E-A05ED7828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9">
              <a:extLst>
                <a:ext uri="{FF2B5EF4-FFF2-40B4-BE49-F238E27FC236}">
                  <a16:creationId xmlns:a16="http://schemas.microsoft.com/office/drawing/2014/main" id="{FA50AFC3-F23E-4058-8D71-9BD07AEA2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0">
              <a:extLst>
                <a:ext uri="{FF2B5EF4-FFF2-40B4-BE49-F238E27FC236}">
                  <a16:creationId xmlns:a16="http://schemas.microsoft.com/office/drawing/2014/main" id="{182B2B33-19FD-402E-8E35-A8E867FB9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1">
              <a:extLst>
                <a:ext uri="{FF2B5EF4-FFF2-40B4-BE49-F238E27FC236}">
                  <a16:creationId xmlns:a16="http://schemas.microsoft.com/office/drawing/2014/main" id="{0FA38FB1-0238-4631-84CC-766DC76EE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2">
              <a:extLst>
                <a:ext uri="{FF2B5EF4-FFF2-40B4-BE49-F238E27FC236}">
                  <a16:creationId xmlns:a16="http://schemas.microsoft.com/office/drawing/2014/main" id="{4516460F-0122-450D-8257-E27F8E553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3">
              <a:extLst>
                <a:ext uri="{FF2B5EF4-FFF2-40B4-BE49-F238E27FC236}">
                  <a16:creationId xmlns:a16="http://schemas.microsoft.com/office/drawing/2014/main" id="{95CF39E3-8AA8-482D-9C7E-B472D289F4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4">
              <a:extLst>
                <a:ext uri="{FF2B5EF4-FFF2-40B4-BE49-F238E27FC236}">
                  <a16:creationId xmlns:a16="http://schemas.microsoft.com/office/drawing/2014/main" id="{297A3F66-FF49-4C69-91A4-018DFDCA4D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5">
              <a:extLst>
                <a:ext uri="{FF2B5EF4-FFF2-40B4-BE49-F238E27FC236}">
                  <a16:creationId xmlns:a16="http://schemas.microsoft.com/office/drawing/2014/main" id="{EF2CA154-6FAF-4F24-833A-C327B10303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6">
              <a:extLst>
                <a:ext uri="{FF2B5EF4-FFF2-40B4-BE49-F238E27FC236}">
                  <a16:creationId xmlns:a16="http://schemas.microsoft.com/office/drawing/2014/main" id="{45E949B0-6D59-4E0C-A2F6-6D98842049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7">
              <a:extLst>
                <a:ext uri="{FF2B5EF4-FFF2-40B4-BE49-F238E27FC236}">
                  <a16:creationId xmlns:a16="http://schemas.microsoft.com/office/drawing/2014/main" id="{AE77593D-3B3D-4BEC-9B83-C7556559CF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8">
              <a:extLst>
                <a:ext uri="{FF2B5EF4-FFF2-40B4-BE49-F238E27FC236}">
                  <a16:creationId xmlns:a16="http://schemas.microsoft.com/office/drawing/2014/main" id="{FB8550CF-4B41-4509-9CBF-E0EEFEB94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9">
              <a:extLst>
                <a:ext uri="{FF2B5EF4-FFF2-40B4-BE49-F238E27FC236}">
                  <a16:creationId xmlns:a16="http://schemas.microsoft.com/office/drawing/2014/main" id="{50DA9124-2618-4DA7-AE4A-B228BD9CFA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0">
              <a:extLst>
                <a:ext uri="{FF2B5EF4-FFF2-40B4-BE49-F238E27FC236}">
                  <a16:creationId xmlns:a16="http://schemas.microsoft.com/office/drawing/2014/main" id="{6741AAD5-45BA-4FDA-AEDF-3337296BC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1">
              <a:extLst>
                <a:ext uri="{FF2B5EF4-FFF2-40B4-BE49-F238E27FC236}">
                  <a16:creationId xmlns:a16="http://schemas.microsoft.com/office/drawing/2014/main" id="{BB56D020-0FBC-4705-9EF0-009EE9E7B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2">
              <a:extLst>
                <a:ext uri="{FF2B5EF4-FFF2-40B4-BE49-F238E27FC236}">
                  <a16:creationId xmlns:a16="http://schemas.microsoft.com/office/drawing/2014/main" id="{5DD03962-6BCE-4284-B97A-851C4BC69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3">
              <a:extLst>
                <a:ext uri="{FF2B5EF4-FFF2-40B4-BE49-F238E27FC236}">
                  <a16:creationId xmlns:a16="http://schemas.microsoft.com/office/drawing/2014/main" id="{BFC97152-3801-4E0D-B746-0F7DFBC6D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4">
              <a:extLst>
                <a:ext uri="{FF2B5EF4-FFF2-40B4-BE49-F238E27FC236}">
                  <a16:creationId xmlns:a16="http://schemas.microsoft.com/office/drawing/2014/main" id="{19FFD9BF-F64C-425B-8E0B-CA0F1B466A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5">
              <a:extLst>
                <a:ext uri="{FF2B5EF4-FFF2-40B4-BE49-F238E27FC236}">
                  <a16:creationId xmlns:a16="http://schemas.microsoft.com/office/drawing/2014/main" id="{C6ED711B-36ED-4173-AB44-8C86ADF0F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1" name="Rectangle 100">
            <a:extLst>
              <a:ext uri="{FF2B5EF4-FFF2-40B4-BE49-F238E27FC236}">
                <a16:creationId xmlns:a16="http://schemas.microsoft.com/office/drawing/2014/main" id="{256F45B4-234D-4F59-AF8D-9A8AFB94D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8D8E6E23-45CE-445A-904E-62F785DA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id="{25251F93-BFED-4DAC-8ECD-ED5BF66D8DBB}"/>
              </a:ext>
            </a:extLst>
          </p:cNvPr>
          <p:cNvPicPr>
            <a:picLocks noChangeAspect="1"/>
          </p:cNvPicPr>
          <p:nvPr/>
        </p:nvPicPr>
        <p:blipFill>
          <a:blip r:embed="rId3"/>
          <a:stretch>
            <a:fillRect/>
          </a:stretch>
        </p:blipFill>
        <p:spPr>
          <a:xfrm>
            <a:off x="8394077" y="320041"/>
            <a:ext cx="2950770" cy="2950770"/>
          </a:xfrm>
          <a:prstGeom prst="rect">
            <a:avLst/>
          </a:prstGeom>
          <a:ln>
            <a:solidFill>
              <a:schemeClr val="bg1"/>
            </a:solidFill>
          </a:ln>
        </p:spPr>
      </p:pic>
      <p:sp>
        <p:nvSpPr>
          <p:cNvPr id="105" name="Isosceles Triangle 22">
            <a:extLst>
              <a:ext uri="{FF2B5EF4-FFF2-40B4-BE49-F238E27FC236}">
                <a16:creationId xmlns:a16="http://schemas.microsoft.com/office/drawing/2014/main" id="{E5FE8003-E652-491E-9169-0097F83C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06">
            <a:extLst>
              <a:ext uri="{FF2B5EF4-FFF2-40B4-BE49-F238E27FC236}">
                <a16:creationId xmlns:a16="http://schemas.microsoft.com/office/drawing/2014/main" id="{BDC66091-68FA-4006-8A27-640168146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5AB3D5-CA6E-4882-9C30-189DEEA0AEAD}"/>
              </a:ext>
            </a:extLst>
          </p:cNvPr>
          <p:cNvSpPr>
            <a:spLocks noGrp="1"/>
          </p:cNvSpPr>
          <p:nvPr>
            <p:ph type="title"/>
          </p:nvPr>
        </p:nvSpPr>
        <p:spPr>
          <a:xfrm>
            <a:off x="873978" y="1718735"/>
            <a:ext cx="5767566" cy="1072378"/>
          </a:xfrm>
        </p:spPr>
        <p:txBody>
          <a:bodyPr anchor="ctr">
            <a:normAutofit/>
          </a:bodyPr>
          <a:lstStyle/>
          <a:p>
            <a:r>
              <a:rPr lang="nl-NL" sz="3600"/>
              <a:t>Neusdruppels - spray</a:t>
            </a:r>
            <a:endParaRPr lang="nl-NL" sz="3600" dirty="0"/>
          </a:p>
        </p:txBody>
      </p:sp>
      <p:sp>
        <p:nvSpPr>
          <p:cNvPr id="3" name="Tijdelijke aanduiding voor inhoud 2">
            <a:extLst>
              <a:ext uri="{FF2B5EF4-FFF2-40B4-BE49-F238E27FC236}">
                <a16:creationId xmlns:a16="http://schemas.microsoft.com/office/drawing/2014/main" id="{BB244C4D-A15C-4195-865D-57F021790E49}"/>
              </a:ext>
            </a:extLst>
          </p:cNvPr>
          <p:cNvSpPr>
            <a:spLocks noGrp="1"/>
          </p:cNvSpPr>
          <p:nvPr>
            <p:ph idx="1"/>
          </p:nvPr>
        </p:nvSpPr>
        <p:spPr>
          <a:xfrm>
            <a:off x="873102" y="2789239"/>
            <a:ext cx="5768442" cy="2683606"/>
          </a:xfrm>
        </p:spPr>
        <p:txBody>
          <a:bodyPr>
            <a:normAutofit/>
          </a:bodyPr>
          <a:lstStyle/>
          <a:p>
            <a:pPr marL="0" indent="0">
              <a:lnSpc>
                <a:spcPct val="110000"/>
              </a:lnSpc>
              <a:buClr>
                <a:schemeClr val="bg1"/>
              </a:buClr>
              <a:buNone/>
            </a:pPr>
            <a:r>
              <a:rPr lang="nl-NL" sz="1200" dirty="0">
                <a:solidFill>
                  <a:srgbClr val="FFFFFE"/>
                </a:solidFill>
              </a:rPr>
              <a:t>Toedienen:</a:t>
            </a:r>
          </a:p>
          <a:p>
            <a:pPr>
              <a:lnSpc>
                <a:spcPct val="110000"/>
              </a:lnSpc>
              <a:buClr>
                <a:schemeClr val="bg1"/>
              </a:buClr>
            </a:pPr>
            <a:r>
              <a:rPr lang="nl-NL" sz="1200" dirty="0">
                <a:solidFill>
                  <a:srgbClr val="FFFFFE"/>
                </a:solidFill>
              </a:rPr>
              <a:t>Met een pipet in de neusgaten (hoofd iets achterover kantelen)</a:t>
            </a:r>
          </a:p>
          <a:p>
            <a:pPr marL="0" indent="0">
              <a:lnSpc>
                <a:spcPct val="110000"/>
              </a:lnSpc>
              <a:buClr>
                <a:schemeClr val="bg1"/>
              </a:buClr>
              <a:buNone/>
            </a:pPr>
            <a:r>
              <a:rPr lang="nl-NL" sz="1200" dirty="0">
                <a:solidFill>
                  <a:srgbClr val="FFFFFE"/>
                </a:solidFill>
              </a:rPr>
              <a:t>Met een spray</a:t>
            </a:r>
          </a:p>
          <a:p>
            <a:pPr marL="0" indent="0">
              <a:lnSpc>
                <a:spcPct val="110000"/>
              </a:lnSpc>
              <a:buClr>
                <a:schemeClr val="bg1"/>
              </a:buClr>
              <a:buNone/>
            </a:pPr>
            <a:r>
              <a:rPr lang="nl-NL" sz="1200" dirty="0">
                <a:solidFill>
                  <a:srgbClr val="FFFFFE"/>
                </a:solidFill>
              </a:rPr>
              <a:t>Evt. met een wattenstokje voor zalf</a:t>
            </a:r>
          </a:p>
          <a:p>
            <a:pPr marL="0" indent="0">
              <a:lnSpc>
                <a:spcPct val="110000"/>
              </a:lnSpc>
              <a:buClr>
                <a:schemeClr val="bg1"/>
              </a:buClr>
              <a:buNone/>
            </a:pPr>
            <a:r>
              <a:rPr lang="nl-NL" sz="1200" dirty="0">
                <a:solidFill>
                  <a:srgbClr val="FFFFFE"/>
                </a:solidFill>
              </a:rPr>
              <a:t>Voor gebruik moet de neus altijd gesnoten worden. </a:t>
            </a:r>
          </a:p>
          <a:p>
            <a:pPr marL="0" indent="0">
              <a:lnSpc>
                <a:spcPct val="110000"/>
              </a:lnSpc>
              <a:buClr>
                <a:schemeClr val="bg1"/>
              </a:buClr>
              <a:buNone/>
            </a:pPr>
            <a:r>
              <a:rPr lang="nl-NL" sz="1200" dirty="0">
                <a:solidFill>
                  <a:srgbClr val="FFFFFE"/>
                </a:solidFill>
              </a:rPr>
              <a:t>Neusdruppels/ spray moet helder zijn.</a:t>
            </a:r>
          </a:p>
          <a:p>
            <a:pPr marL="0" indent="0">
              <a:lnSpc>
                <a:spcPct val="110000"/>
              </a:lnSpc>
              <a:buClr>
                <a:schemeClr val="bg1"/>
              </a:buClr>
              <a:buNone/>
            </a:pPr>
            <a:r>
              <a:rPr lang="nl-NL" sz="1200" dirty="0">
                <a:solidFill>
                  <a:srgbClr val="FFFFFE"/>
                </a:solidFill>
              </a:rPr>
              <a:t>Mogen niet langer bewaard worden dan 3 maanden. </a:t>
            </a:r>
            <a:br>
              <a:rPr lang="nl-NL" sz="1200" dirty="0">
                <a:solidFill>
                  <a:srgbClr val="FFFFFE"/>
                </a:solidFill>
              </a:rPr>
            </a:br>
            <a:endParaRPr lang="nl-NL" sz="1200" dirty="0">
              <a:solidFill>
                <a:srgbClr val="FFFFFE"/>
              </a:solidFill>
            </a:endParaRPr>
          </a:p>
          <a:p>
            <a:pPr>
              <a:lnSpc>
                <a:spcPct val="110000"/>
              </a:lnSpc>
            </a:pPr>
            <a:endParaRPr lang="nl-NL" sz="1200" dirty="0">
              <a:solidFill>
                <a:srgbClr val="FFFFFE"/>
              </a:solidFill>
            </a:endParaRPr>
          </a:p>
        </p:txBody>
      </p:sp>
      <p:pic>
        <p:nvPicPr>
          <p:cNvPr id="5" name="Afbeelding 4">
            <a:extLst>
              <a:ext uri="{FF2B5EF4-FFF2-40B4-BE49-F238E27FC236}">
                <a16:creationId xmlns:a16="http://schemas.microsoft.com/office/drawing/2014/main" id="{A7B5749E-6D16-4A0C-B814-33CC52912B74}"/>
              </a:ext>
            </a:extLst>
          </p:cNvPr>
          <p:cNvPicPr>
            <a:picLocks noChangeAspect="1"/>
          </p:cNvPicPr>
          <p:nvPr/>
        </p:nvPicPr>
        <p:blipFill>
          <a:blip r:embed="rId4"/>
          <a:stretch>
            <a:fillRect/>
          </a:stretch>
        </p:blipFill>
        <p:spPr>
          <a:xfrm>
            <a:off x="8395563" y="3587191"/>
            <a:ext cx="2947491" cy="2954879"/>
          </a:xfrm>
          <a:prstGeom prst="rect">
            <a:avLst/>
          </a:prstGeom>
          <a:ln>
            <a:solidFill>
              <a:schemeClr val="bg1"/>
            </a:solidFill>
          </a:ln>
        </p:spPr>
      </p:pic>
    </p:spTree>
    <p:extLst>
      <p:ext uri="{BB962C8B-B14F-4D97-AF65-F5344CB8AC3E}">
        <p14:creationId xmlns:p14="http://schemas.microsoft.com/office/powerpoint/2010/main" val="52506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98E8958-A0BD-4366-8F61-3A496C51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445862C-E73D-4EFB-9DD5-8A5E3473E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7" name="Freeform 5">
              <a:extLst>
                <a:ext uri="{FF2B5EF4-FFF2-40B4-BE49-F238E27FC236}">
                  <a16:creationId xmlns:a16="http://schemas.microsoft.com/office/drawing/2014/main" id="{D2676ED1-2492-46B6-88D6-C9ED257B7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6">
              <a:extLst>
                <a:ext uri="{FF2B5EF4-FFF2-40B4-BE49-F238E27FC236}">
                  <a16:creationId xmlns:a16="http://schemas.microsoft.com/office/drawing/2014/main" id="{58A42DCC-C6BA-4B68-9FC4-FEE653997B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F81ED05C-778D-41F3-9C0E-6DE1D668A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8">
              <a:extLst>
                <a:ext uri="{FF2B5EF4-FFF2-40B4-BE49-F238E27FC236}">
                  <a16:creationId xmlns:a16="http://schemas.microsoft.com/office/drawing/2014/main" id="{EE063861-F6FC-4CC1-A77E-5993E5E252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9">
              <a:extLst>
                <a:ext uri="{FF2B5EF4-FFF2-40B4-BE49-F238E27FC236}">
                  <a16:creationId xmlns:a16="http://schemas.microsoft.com/office/drawing/2014/main" id="{7E1DA2FC-6137-4EC4-B9F4-72264C39D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0">
              <a:extLst>
                <a:ext uri="{FF2B5EF4-FFF2-40B4-BE49-F238E27FC236}">
                  <a16:creationId xmlns:a16="http://schemas.microsoft.com/office/drawing/2014/main" id="{BFE9E3A7-993F-401D-8B16-53BFC6FA2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1">
              <a:extLst>
                <a:ext uri="{FF2B5EF4-FFF2-40B4-BE49-F238E27FC236}">
                  <a16:creationId xmlns:a16="http://schemas.microsoft.com/office/drawing/2014/main" id="{23757125-5D70-4D7A-B223-2FFC51F5B3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2">
              <a:extLst>
                <a:ext uri="{FF2B5EF4-FFF2-40B4-BE49-F238E27FC236}">
                  <a16:creationId xmlns:a16="http://schemas.microsoft.com/office/drawing/2014/main" id="{03C4207E-9457-436F-B9A0-C3CAEBF81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3">
              <a:extLst>
                <a:ext uri="{FF2B5EF4-FFF2-40B4-BE49-F238E27FC236}">
                  <a16:creationId xmlns:a16="http://schemas.microsoft.com/office/drawing/2014/main" id="{64EE9697-E49F-4E62-8318-9E2DBC6E7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4">
              <a:extLst>
                <a:ext uri="{FF2B5EF4-FFF2-40B4-BE49-F238E27FC236}">
                  <a16:creationId xmlns:a16="http://schemas.microsoft.com/office/drawing/2014/main" id="{0800120F-70F4-4696-BAFB-BBC0BC576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5">
              <a:extLst>
                <a:ext uri="{FF2B5EF4-FFF2-40B4-BE49-F238E27FC236}">
                  <a16:creationId xmlns:a16="http://schemas.microsoft.com/office/drawing/2014/main" id="{8D1E1ADB-5BAA-49F4-BE24-044E941043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6">
              <a:extLst>
                <a:ext uri="{FF2B5EF4-FFF2-40B4-BE49-F238E27FC236}">
                  <a16:creationId xmlns:a16="http://schemas.microsoft.com/office/drawing/2014/main" id="{9D410413-BDE6-4A4E-930A-0ACBBF8CD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7">
              <a:extLst>
                <a:ext uri="{FF2B5EF4-FFF2-40B4-BE49-F238E27FC236}">
                  <a16:creationId xmlns:a16="http://schemas.microsoft.com/office/drawing/2014/main" id="{0EBF657D-5B37-4F84-8833-C569EAB904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8">
              <a:extLst>
                <a:ext uri="{FF2B5EF4-FFF2-40B4-BE49-F238E27FC236}">
                  <a16:creationId xmlns:a16="http://schemas.microsoft.com/office/drawing/2014/main" id="{A2DBF00E-BE35-44EC-A95B-8B2EE9233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9">
              <a:extLst>
                <a:ext uri="{FF2B5EF4-FFF2-40B4-BE49-F238E27FC236}">
                  <a16:creationId xmlns:a16="http://schemas.microsoft.com/office/drawing/2014/main" id="{BA2C8141-5135-467E-B940-D3836B16E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0">
              <a:extLst>
                <a:ext uri="{FF2B5EF4-FFF2-40B4-BE49-F238E27FC236}">
                  <a16:creationId xmlns:a16="http://schemas.microsoft.com/office/drawing/2014/main" id="{44991C1A-45E7-45C6-8816-BFEDFFCCB7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1">
              <a:extLst>
                <a:ext uri="{FF2B5EF4-FFF2-40B4-BE49-F238E27FC236}">
                  <a16:creationId xmlns:a16="http://schemas.microsoft.com/office/drawing/2014/main" id="{B88BEC13-903F-4318-B5AB-DC23ED2ED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2">
              <a:extLst>
                <a:ext uri="{FF2B5EF4-FFF2-40B4-BE49-F238E27FC236}">
                  <a16:creationId xmlns:a16="http://schemas.microsoft.com/office/drawing/2014/main" id="{41E259CE-D2C5-4FBC-9FAE-5AB0BBD0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495CB679-05D8-44D1-8218-C52552952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4">
              <a:extLst>
                <a:ext uri="{FF2B5EF4-FFF2-40B4-BE49-F238E27FC236}">
                  <a16:creationId xmlns:a16="http://schemas.microsoft.com/office/drawing/2014/main" id="{DFCC6878-2DB4-4497-B668-E75220A2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5">
              <a:extLst>
                <a:ext uri="{FF2B5EF4-FFF2-40B4-BE49-F238E27FC236}">
                  <a16:creationId xmlns:a16="http://schemas.microsoft.com/office/drawing/2014/main" id="{36254A6B-DCFA-42AD-906C-C43E2CAE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9" name="Rectangle 98">
            <a:extLst>
              <a:ext uri="{FF2B5EF4-FFF2-40B4-BE49-F238E27FC236}">
                <a16:creationId xmlns:a16="http://schemas.microsoft.com/office/drawing/2014/main" id="{1429180E-866D-447C-A170-484000E48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22">
            <a:extLst>
              <a:ext uri="{FF2B5EF4-FFF2-40B4-BE49-F238E27FC236}">
                <a16:creationId xmlns:a16="http://schemas.microsoft.com/office/drawing/2014/main" id="{FEE51AA4-287D-4CB8-8CD4-D6986106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177ACA7-E71A-4888-9EBD-074801D88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287A67-701B-439B-A8A9-3FE230171317}"/>
              </a:ext>
            </a:extLst>
          </p:cNvPr>
          <p:cNvSpPr>
            <a:spLocks noGrp="1"/>
          </p:cNvSpPr>
          <p:nvPr>
            <p:ph type="title"/>
          </p:nvPr>
        </p:nvSpPr>
        <p:spPr>
          <a:xfrm>
            <a:off x="873978" y="1718735"/>
            <a:ext cx="5767566" cy="1072378"/>
          </a:xfrm>
        </p:spPr>
        <p:txBody>
          <a:bodyPr anchor="ctr">
            <a:normAutofit/>
          </a:bodyPr>
          <a:lstStyle/>
          <a:p>
            <a:r>
              <a:rPr lang="nl-NL" sz="3600"/>
              <a:t>Oogdruppels</a:t>
            </a:r>
          </a:p>
        </p:txBody>
      </p:sp>
      <p:sp>
        <p:nvSpPr>
          <p:cNvPr id="3" name="Tijdelijke aanduiding voor inhoud 2">
            <a:extLst>
              <a:ext uri="{FF2B5EF4-FFF2-40B4-BE49-F238E27FC236}">
                <a16:creationId xmlns:a16="http://schemas.microsoft.com/office/drawing/2014/main" id="{77EAAAE0-5424-4A06-8FD2-9460720FF46D}"/>
              </a:ext>
            </a:extLst>
          </p:cNvPr>
          <p:cNvSpPr>
            <a:spLocks noGrp="1"/>
          </p:cNvSpPr>
          <p:nvPr>
            <p:ph idx="1"/>
          </p:nvPr>
        </p:nvSpPr>
        <p:spPr>
          <a:xfrm>
            <a:off x="873102" y="2789239"/>
            <a:ext cx="5768442" cy="2683606"/>
          </a:xfrm>
        </p:spPr>
        <p:txBody>
          <a:bodyPr>
            <a:normAutofit/>
          </a:bodyPr>
          <a:lstStyle/>
          <a:p>
            <a:pPr marL="0" indent="0">
              <a:lnSpc>
                <a:spcPct val="110000"/>
              </a:lnSpc>
              <a:buClr>
                <a:schemeClr val="bg1"/>
              </a:buClr>
              <a:buNone/>
            </a:pPr>
            <a:r>
              <a:rPr lang="nl-NL" sz="1100" dirty="0">
                <a:solidFill>
                  <a:srgbClr val="FFFFFE"/>
                </a:solidFill>
              </a:rPr>
              <a:t>Het oog is een zeer gevoelig orgaan. Daarom grote zorgvuldigheid met </a:t>
            </a:r>
            <a:r>
              <a:rPr lang="nl-NL" sz="1100" dirty="0" err="1">
                <a:solidFill>
                  <a:srgbClr val="FFFFFE"/>
                </a:solidFill>
              </a:rPr>
              <a:t>hygiëne!Raak</a:t>
            </a:r>
            <a:r>
              <a:rPr lang="nl-NL" sz="1100" dirty="0">
                <a:solidFill>
                  <a:srgbClr val="FFFFFE"/>
                </a:solidFill>
              </a:rPr>
              <a:t> de druppelaar nooit met de handen of ogen aan. </a:t>
            </a:r>
          </a:p>
          <a:p>
            <a:pPr>
              <a:lnSpc>
                <a:spcPct val="110000"/>
              </a:lnSpc>
              <a:buClr>
                <a:schemeClr val="bg1"/>
              </a:buClr>
            </a:pPr>
            <a:r>
              <a:rPr lang="nl-NL" sz="1100" dirty="0">
                <a:solidFill>
                  <a:srgbClr val="FFFFFE"/>
                </a:solidFill>
              </a:rPr>
              <a:t>Houdt het flesje op zijn kop en knijp er voorzichtig in om een druppel vrij te laten komen. </a:t>
            </a:r>
          </a:p>
          <a:p>
            <a:pPr>
              <a:lnSpc>
                <a:spcPct val="110000"/>
              </a:lnSpc>
              <a:buClr>
                <a:schemeClr val="bg1"/>
              </a:buClr>
            </a:pPr>
            <a:r>
              <a:rPr lang="nl-NL" sz="1100" dirty="0">
                <a:solidFill>
                  <a:srgbClr val="FFFFFE"/>
                </a:solidFill>
              </a:rPr>
              <a:t>De client moet het hoofd achterover houden.</a:t>
            </a:r>
          </a:p>
          <a:p>
            <a:pPr>
              <a:lnSpc>
                <a:spcPct val="110000"/>
              </a:lnSpc>
              <a:buClr>
                <a:schemeClr val="bg1"/>
              </a:buClr>
            </a:pPr>
            <a:r>
              <a:rPr lang="nl-NL" sz="1100" dirty="0">
                <a:solidFill>
                  <a:srgbClr val="FFFFFE"/>
                </a:solidFill>
              </a:rPr>
              <a:t>Laat de client naar boven kijken en trek het onderste ooglid wat omlaag.  Er ontstaat dan een gootje waar de druppels in kunnen vallen. </a:t>
            </a:r>
          </a:p>
          <a:p>
            <a:pPr>
              <a:lnSpc>
                <a:spcPct val="110000"/>
              </a:lnSpc>
              <a:buClr>
                <a:schemeClr val="bg1"/>
              </a:buClr>
            </a:pPr>
            <a:r>
              <a:rPr lang="nl-NL" sz="1100" dirty="0">
                <a:solidFill>
                  <a:srgbClr val="FFFFFE"/>
                </a:solidFill>
              </a:rPr>
              <a:t>Daarna laat je het ooglid los en laat je de client een aantal keer knipperen. </a:t>
            </a:r>
          </a:p>
          <a:p>
            <a:pPr>
              <a:lnSpc>
                <a:spcPct val="110000"/>
              </a:lnSpc>
              <a:buClr>
                <a:schemeClr val="bg1"/>
              </a:buClr>
            </a:pPr>
            <a:r>
              <a:rPr lang="nl-NL" sz="1100" dirty="0">
                <a:solidFill>
                  <a:srgbClr val="FFFFFE"/>
                </a:solidFill>
              </a:rPr>
              <a:t>Een geopend flesje oogdruppels mag niet langer dan 1 maand gebruikt worden. </a:t>
            </a:r>
          </a:p>
          <a:p>
            <a:pPr>
              <a:lnSpc>
                <a:spcPct val="110000"/>
              </a:lnSpc>
            </a:pPr>
            <a:endParaRPr lang="nl-NL" sz="1100" dirty="0">
              <a:solidFill>
                <a:srgbClr val="FFFFFE"/>
              </a:solidFill>
            </a:endParaRPr>
          </a:p>
        </p:txBody>
      </p:sp>
      <p:sp>
        <p:nvSpPr>
          <p:cNvPr id="105" name="Rectangle 104">
            <a:extLst>
              <a:ext uri="{FF2B5EF4-FFF2-40B4-BE49-F238E27FC236}">
                <a16:creationId xmlns:a16="http://schemas.microsoft.com/office/drawing/2014/main" id="{B2DF6337-9683-4A06-B3D5-CB22C7F4F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persoon, person, haarstukje&#10;&#10;Automatisch gegenereerde beschrijving">
            <a:extLst>
              <a:ext uri="{FF2B5EF4-FFF2-40B4-BE49-F238E27FC236}">
                <a16:creationId xmlns:a16="http://schemas.microsoft.com/office/drawing/2014/main" id="{AAF71AE1-BFDD-498D-B01B-CDFBE699C78D}"/>
              </a:ext>
            </a:extLst>
          </p:cNvPr>
          <p:cNvPicPr>
            <a:picLocks noChangeAspect="1"/>
          </p:cNvPicPr>
          <p:nvPr/>
        </p:nvPicPr>
        <p:blipFill rotWithShape="1">
          <a:blip r:embed="rId3"/>
          <a:srcRect l="13410" r="41409" b="-2"/>
          <a:stretch/>
        </p:blipFill>
        <p:spPr>
          <a:xfrm>
            <a:off x="7876652" y="485716"/>
            <a:ext cx="3990545" cy="5895711"/>
          </a:xfrm>
          <a:prstGeom prst="rect">
            <a:avLst/>
          </a:prstGeom>
        </p:spPr>
      </p:pic>
    </p:spTree>
    <p:extLst>
      <p:ext uri="{BB962C8B-B14F-4D97-AF65-F5344CB8AC3E}">
        <p14:creationId xmlns:p14="http://schemas.microsoft.com/office/powerpoint/2010/main" val="342215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E71371-E889-441C-A088-EE9835ECF55C}"/>
              </a:ext>
            </a:extLst>
          </p:cNvPr>
          <p:cNvSpPr>
            <a:spLocks noGrp="1"/>
          </p:cNvSpPr>
          <p:nvPr>
            <p:ph type="title"/>
          </p:nvPr>
        </p:nvSpPr>
        <p:spPr>
          <a:xfrm>
            <a:off x="2880485" y="841375"/>
            <a:ext cx="6230857" cy="1230570"/>
          </a:xfrm>
        </p:spPr>
        <p:txBody>
          <a:bodyPr anchor="t">
            <a:normAutofit/>
          </a:bodyPr>
          <a:lstStyle/>
          <a:p>
            <a:pPr algn="l"/>
            <a:r>
              <a:rPr lang="nl-NL" sz="3600" dirty="0">
                <a:solidFill>
                  <a:schemeClr val="accent1"/>
                </a:solidFill>
              </a:rPr>
              <a:t>Oordruppels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jdelijke aanduiding voor inhoud 2">
            <a:extLst>
              <a:ext uri="{FF2B5EF4-FFF2-40B4-BE49-F238E27FC236}">
                <a16:creationId xmlns:a16="http://schemas.microsoft.com/office/drawing/2014/main" id="{61F37470-3683-45C1-BDAB-893D468DB6D5}"/>
              </a:ext>
            </a:extLst>
          </p:cNvPr>
          <p:cNvSpPr>
            <a:spLocks noGrp="1"/>
          </p:cNvSpPr>
          <p:nvPr>
            <p:ph idx="1"/>
          </p:nvPr>
        </p:nvSpPr>
        <p:spPr>
          <a:xfrm>
            <a:off x="2880487" y="2249046"/>
            <a:ext cx="7063614" cy="3802762"/>
          </a:xfrm>
        </p:spPr>
        <p:txBody>
          <a:bodyPr anchor="t">
            <a:normAutofit/>
          </a:bodyPr>
          <a:lstStyle/>
          <a:p>
            <a:pPr marL="0" indent="0">
              <a:buNone/>
            </a:pPr>
            <a:r>
              <a:rPr lang="nl-NL" sz="1600" dirty="0"/>
              <a:t>Oordruppels worden gebruikt voor aandoeningen in de gehoorgang.</a:t>
            </a:r>
          </a:p>
          <a:p>
            <a:pPr marL="0" indent="0">
              <a:buNone/>
            </a:pPr>
            <a:r>
              <a:rPr lang="nl-NL" sz="1600" dirty="0"/>
              <a:t>Als de oordruppels in de koelkast bewaard moeten worden, voor toediening eerst op kamertemperatuur brengen. Want koude oordruppels voelen erg onprettig. </a:t>
            </a:r>
          </a:p>
          <a:p>
            <a:pPr marL="342900" indent="-342900">
              <a:buFont typeface="+mj-lt"/>
              <a:buAutoNum type="arabicPeriod"/>
            </a:pPr>
            <a:r>
              <a:rPr lang="nl-NL" sz="1600" dirty="0"/>
              <a:t>Laat de client het hoofd opzij houden. </a:t>
            </a:r>
          </a:p>
          <a:p>
            <a:pPr marL="342900" indent="-342900">
              <a:buFont typeface="+mj-lt"/>
              <a:buAutoNum type="arabicPeriod"/>
            </a:pPr>
            <a:r>
              <a:rPr lang="nl-NL" sz="1600" dirty="0"/>
              <a:t>Laat vervolgens de afgesproken hoeveelheid druppels in het oor vallen.</a:t>
            </a:r>
          </a:p>
          <a:p>
            <a:pPr marL="342900" indent="-342900">
              <a:buFont typeface="+mj-lt"/>
              <a:buAutoNum type="arabicPeriod"/>
            </a:pPr>
            <a:r>
              <a:rPr lang="nl-NL" sz="1600" dirty="0"/>
              <a:t>Daarna kan eventueel het oor zachtjes gemasseerd worden. De druppels komen daardoor verder in de gehoorgang. </a:t>
            </a:r>
          </a:p>
          <a:p>
            <a:endParaRPr lang="nl-NL" sz="1600" dirty="0"/>
          </a:p>
        </p:txBody>
      </p:sp>
      <p:pic>
        <p:nvPicPr>
          <p:cNvPr id="4" name="Afbeelding 3">
            <a:extLst>
              <a:ext uri="{FF2B5EF4-FFF2-40B4-BE49-F238E27FC236}">
                <a16:creationId xmlns:a16="http://schemas.microsoft.com/office/drawing/2014/main" id="{6E92C0FA-9991-4DEE-B2F6-3152E5D51398}"/>
              </a:ext>
            </a:extLst>
          </p:cNvPr>
          <p:cNvPicPr>
            <a:picLocks noChangeAspect="1"/>
          </p:cNvPicPr>
          <p:nvPr/>
        </p:nvPicPr>
        <p:blipFill>
          <a:blip r:embed="rId3"/>
          <a:stretch>
            <a:fillRect/>
          </a:stretch>
        </p:blipFill>
        <p:spPr>
          <a:xfrm>
            <a:off x="9190327" y="3429000"/>
            <a:ext cx="2810500" cy="3267739"/>
          </a:xfrm>
          <a:prstGeom prst="rect">
            <a:avLst/>
          </a:prstGeom>
        </p:spPr>
      </p:pic>
    </p:spTree>
    <p:extLst>
      <p:ext uri="{BB962C8B-B14F-4D97-AF65-F5344CB8AC3E}">
        <p14:creationId xmlns:p14="http://schemas.microsoft.com/office/powerpoint/2010/main" val="159008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el 1">
            <a:extLst>
              <a:ext uri="{FF2B5EF4-FFF2-40B4-BE49-F238E27FC236}">
                <a16:creationId xmlns:a16="http://schemas.microsoft.com/office/drawing/2014/main" id="{CB137047-1074-4D9B-BC2A-B1A76C78283A}"/>
              </a:ext>
            </a:extLst>
          </p:cNvPr>
          <p:cNvSpPr>
            <a:spLocks noGrp="1"/>
          </p:cNvSpPr>
          <p:nvPr>
            <p:ph type="ctrTitle"/>
          </p:nvPr>
        </p:nvSpPr>
        <p:spPr>
          <a:xfrm>
            <a:off x="1378425" y="5199797"/>
            <a:ext cx="9435152" cy="789673"/>
          </a:xfrm>
        </p:spPr>
        <p:txBody>
          <a:bodyPr anchor="ctr">
            <a:normAutofit/>
          </a:bodyPr>
          <a:lstStyle/>
          <a:p>
            <a:r>
              <a:rPr lang="nl-NL" sz="4000">
                <a:solidFill>
                  <a:schemeClr val="bg1"/>
                </a:solidFill>
              </a:rPr>
              <a:t>Nog wat nieuws gehoord? </a:t>
            </a:r>
          </a:p>
        </p:txBody>
      </p:sp>
      <p:pic>
        <p:nvPicPr>
          <p:cNvPr id="5" name="Picture 3" descr="Opgerolde kranten">
            <a:extLst>
              <a:ext uri="{FF2B5EF4-FFF2-40B4-BE49-F238E27FC236}">
                <a16:creationId xmlns:a16="http://schemas.microsoft.com/office/drawing/2014/main" id="{86B0D988-7722-B8A9-6791-8FDF7313BEAE}"/>
              </a:ext>
            </a:extLst>
          </p:cNvPr>
          <p:cNvPicPr>
            <a:picLocks noChangeAspect="1"/>
          </p:cNvPicPr>
          <p:nvPr/>
        </p:nvPicPr>
        <p:blipFill rotWithShape="1">
          <a:blip r:embed="rId2"/>
          <a:srcRect t="11557" b="26280"/>
          <a:stretch/>
        </p:blipFill>
        <p:spPr>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Tree>
    <p:extLst>
      <p:ext uri="{BB962C8B-B14F-4D97-AF65-F5344CB8AC3E}">
        <p14:creationId xmlns:p14="http://schemas.microsoft.com/office/powerpoint/2010/main" val="328748676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95</TotalTime>
  <Words>1008</Words>
  <Application>Microsoft Office PowerPoint</Application>
  <PresentationFormat>Breedbeeld</PresentationFormat>
  <Paragraphs>98</Paragraphs>
  <Slides>7</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Calibri</vt:lpstr>
      <vt:lpstr>Calibri Light</vt:lpstr>
      <vt:lpstr>Rockwell</vt:lpstr>
      <vt:lpstr>Wingdings</vt:lpstr>
      <vt:lpstr>Atlas</vt:lpstr>
      <vt:lpstr>Medicatie toedienen via de slijmvliezen</vt:lpstr>
      <vt:lpstr>handhygiëne</vt:lpstr>
      <vt:lpstr>Basisregels medicijnen toedienen. (5 stappen)</vt:lpstr>
      <vt:lpstr>Neusdruppels - spray</vt:lpstr>
      <vt:lpstr>Oogdruppels</vt:lpstr>
      <vt:lpstr>Oordruppels</vt:lpstr>
      <vt:lpstr>Nog wat nieuws gehoord?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Medicatie toedienen via de slijmvliezen</dc:title>
  <dc:creator>Kim Gevers - van Uden</dc:creator>
  <cp:lastModifiedBy>Janny Schinkel</cp:lastModifiedBy>
  <cp:revision>2</cp:revision>
  <dcterms:created xsi:type="dcterms:W3CDTF">2022-04-26T09:47:30Z</dcterms:created>
  <dcterms:modified xsi:type="dcterms:W3CDTF">2023-03-28T14:44:16Z</dcterms:modified>
</cp:coreProperties>
</file>